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</p:sldIdLst>
  <p:sldSz cy="5143500" cx="9144000"/>
  <p:notesSz cx="6858000" cy="9144000"/>
  <p:embeddedFontLst>
    <p:embeddedFont>
      <p:font typeface="Helvetica Neue Light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72" roundtripDataSignature="AMtx7mg8+cdfq9q3z8k9u8MIdgvRkKE7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2" Type="http://customschemas.google.com/relationships/presentationmetadata" Target="meta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HelveticaNeueLight-boldItalic.fntdata"/><Relationship Id="rId70" Type="http://schemas.openxmlformats.org/officeDocument/2006/relationships/font" Target="fonts/HelveticaNeueLight-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font" Target="fonts/HelveticaNeueLight-regular.fntdata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HelveticaNeueLight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e2ece78b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e2ece78b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e2ece78b5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e2ece78b5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" name="Google Shape;419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9" name="Google Shape;459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3" name="Google Shape;473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9" name="Google Shape;479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6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7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- 상단">
  <p:cSld name="제목 - 상단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3"/>
          <p:cNvSpPr txBox="1"/>
          <p:nvPr>
            <p:ph type="title"/>
          </p:nvPr>
        </p:nvSpPr>
        <p:spPr>
          <a:xfrm>
            <a:off x="571500" y="133350"/>
            <a:ext cx="8001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2" name="Google Shape;52;p7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6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6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6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6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6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thushv.com/deep-learning/a-practical-guide-to-understanding-stochastic-optimization-methods-workhorse-of-machine-learning/" TargetMode="External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thushv.com/deep-learning/a-practical-guide-to-understanding-stochastic-optimization-methods-workhorse-of-machine-learning/" TargetMode="External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seamless.tistory.com/38" TargetMode="External"/><Relationship Id="rId4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1.png"/><Relationship Id="rId4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7.png"/><Relationship Id="rId4" Type="http://schemas.openxmlformats.org/officeDocument/2006/relationships/image" Target="../media/image4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6.png"/><Relationship Id="rId4" Type="http://schemas.openxmlformats.org/officeDocument/2006/relationships/image" Target="../media/image4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7.png"/><Relationship Id="rId4" Type="http://schemas.openxmlformats.org/officeDocument/2006/relationships/image" Target="../media/image5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ilguyi/optimizers.numpy" TargetMode="External"/><Relationship Id="rId4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2.png"/><Relationship Id="rId4" Type="http://schemas.openxmlformats.org/officeDocument/2006/relationships/image" Target="../media/image6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60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3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7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3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6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64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58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55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5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ilguyi/optimizers.numpy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56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52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hyperlink" Target="http://www.yes24.com/Product/Goods/34970929?Acode=101" TargetMode="External"/><Relationship Id="rId4" Type="http://schemas.openxmlformats.org/officeDocument/2006/relationships/hyperlink" Target="http://www.yes24.com/Product/Goods/72173703" TargetMode="External"/><Relationship Id="rId5" Type="http://schemas.openxmlformats.org/officeDocument/2006/relationships/hyperlink" Target="https://www.edwith.org/boostcourse-dl-tensorflow/joinLectures/22150" TargetMode="External"/><Relationship Id="rId6" Type="http://schemas.openxmlformats.org/officeDocument/2006/relationships/hyperlink" Target="https://github.com/ilguyi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"/>
          <p:cNvSpPr txBox="1"/>
          <p:nvPr>
            <p:ph type="ctrTitle"/>
          </p:nvPr>
        </p:nvSpPr>
        <p:spPr>
          <a:xfrm>
            <a:off x="0" y="752200"/>
            <a:ext cx="9144000" cy="2052600"/>
          </a:xfrm>
          <a:prstGeom prst="rect">
            <a:avLst/>
          </a:prstGeom>
          <a:solidFill>
            <a:srgbClr val="FF004F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Optimization </a:t>
            </a:r>
            <a:endParaRPr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&amp; Regularization</a:t>
            </a:r>
            <a:endParaRPr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8" name="Google Shape;58;p1"/>
          <p:cNvSpPr txBox="1"/>
          <p:nvPr>
            <p:ph idx="1" type="subTitle"/>
          </p:nvPr>
        </p:nvSpPr>
        <p:spPr>
          <a:xfrm>
            <a:off x="311700" y="32754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소준섭</a:t>
            </a:r>
            <a:endParaRPr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SGD + Momentum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10"/>
          <p:cNvSpPr txBox="1"/>
          <p:nvPr/>
        </p:nvSpPr>
        <p:spPr>
          <a:xfrm>
            <a:off x="-44400" y="4877075"/>
            <a:ext cx="8459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ko" sz="9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http://www.thushv.com/deep-learning/a-practical-guide-to-understanding-stochastic-optimization-methods-workhorse-of-machine-learning/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66762" y="1778850"/>
            <a:ext cx="3636774" cy="245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0"/>
          <p:cNvSpPr txBox="1"/>
          <p:nvPr/>
        </p:nvSpPr>
        <p:spPr>
          <a:xfrm>
            <a:off x="908775" y="956825"/>
            <a:ext cx="70251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Momentum의 도움으로 조금 더 부드럽게 학습할 수 있다.</a:t>
            </a:r>
            <a:endParaRPr b="1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SGD + Momentum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6" name="Google Shape;136;p11"/>
          <p:cNvSpPr txBox="1"/>
          <p:nvPr/>
        </p:nvSpPr>
        <p:spPr>
          <a:xfrm>
            <a:off x="-44400" y="4877075"/>
            <a:ext cx="8459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ko" sz="9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http://www.thushv.com/deep-learning/a-practical-guide-to-understanding-stochastic-optimization-methods-workhorse-of-machine-learning/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4550" y="1086500"/>
            <a:ext cx="7661625" cy="368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SGD + Momentum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3" name="Google Shape;14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125" y="1207150"/>
            <a:ext cx="7737757" cy="355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2"/>
          <p:cNvSpPr/>
          <p:nvPr/>
        </p:nvSpPr>
        <p:spPr>
          <a:xfrm>
            <a:off x="747475" y="4011200"/>
            <a:ext cx="3944700" cy="36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AdaGrad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50" name="Google Shape;15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7063" y="1329925"/>
            <a:ext cx="6009876" cy="3147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AdaGrad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56" name="Google Shape;15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5575" y="1257029"/>
            <a:ext cx="6392851" cy="347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4"/>
          <p:cNvSpPr/>
          <p:nvPr/>
        </p:nvSpPr>
        <p:spPr>
          <a:xfrm>
            <a:off x="6298025" y="3189725"/>
            <a:ext cx="510600" cy="540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4"/>
          <p:cNvSpPr txBox="1"/>
          <p:nvPr/>
        </p:nvSpPr>
        <p:spPr>
          <a:xfrm>
            <a:off x="4640250" y="2413325"/>
            <a:ext cx="43371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총 Gradient 값 이용 각각 Learning rate를 가지는 효과</a:t>
            </a:r>
            <a:endParaRPr b="0" i="0" sz="1200" u="none" cap="none" strike="noStrike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AdaGrad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4" name="Google Shape;16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6713" y="1227428"/>
            <a:ext cx="5850587" cy="343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RMSProp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0" name="Google Shape;17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7688" y="1200475"/>
            <a:ext cx="6108624" cy="318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RMSProp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6" name="Google Shape;17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5800" y="1207125"/>
            <a:ext cx="6012399" cy="3549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RMSProp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2" name="Google Shape;182;p18"/>
          <p:cNvSpPr/>
          <p:nvPr/>
        </p:nvSpPr>
        <p:spPr>
          <a:xfrm>
            <a:off x="747475" y="4011200"/>
            <a:ext cx="3944700" cy="36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3675" y="1091400"/>
            <a:ext cx="8116651" cy="356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9275" y="1089479"/>
            <a:ext cx="7830350" cy="356824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Adam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 txBox="1"/>
          <p:nvPr>
            <p:ph type="ctrTitle"/>
          </p:nvPr>
        </p:nvSpPr>
        <p:spPr>
          <a:xfrm>
            <a:off x="0" y="752200"/>
            <a:ext cx="9144000" cy="2052600"/>
          </a:xfrm>
          <a:prstGeom prst="rect">
            <a:avLst/>
          </a:prstGeom>
          <a:solidFill>
            <a:srgbClr val="FF004F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Optimization</a:t>
            </a:r>
            <a:endParaRPr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Adam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5" name="Google Shape;19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9113" y="1017725"/>
            <a:ext cx="802576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050" y="1170125"/>
            <a:ext cx="8344450" cy="351617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Adam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2" name="Google Shape;202;p21"/>
          <p:cNvSpPr txBox="1"/>
          <p:nvPr/>
        </p:nvSpPr>
        <p:spPr>
          <a:xfrm>
            <a:off x="4072850" y="1588625"/>
            <a:ext cx="4576500" cy="7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Verdana"/>
              <a:buChar char="●"/>
            </a:pPr>
            <a:r>
              <a:rPr b="1" i="0" lang="ko" sz="1400" u="none" cap="none" strike="noStrike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현재 Adam이 기본적으로 사용되는 Optimizer</a:t>
            </a:r>
            <a:endParaRPr b="1" i="0" sz="1400" u="none" cap="none" strike="noStrike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8" name="Google Shape;208;p22"/>
          <p:cNvSpPr txBox="1"/>
          <p:nvPr/>
        </p:nvSpPr>
        <p:spPr>
          <a:xfrm>
            <a:off x="0" y="4859150"/>
            <a:ext cx="75339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</a:pPr>
            <a:r>
              <a:rPr b="0" i="0" lang="ko" sz="900" u="sng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https://seamless.tistory.com/38</a:t>
            </a:r>
            <a:endParaRPr b="0" i="0" sz="900" u="sng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9" name="Google Shape;20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7738" y="1017724"/>
            <a:ext cx="7508527" cy="364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/>
          <p:nvPr>
            <p:ph type="ctrTitle"/>
          </p:nvPr>
        </p:nvSpPr>
        <p:spPr>
          <a:xfrm>
            <a:off x="0" y="752200"/>
            <a:ext cx="9144000" cy="2052600"/>
          </a:xfrm>
          <a:prstGeom prst="rect">
            <a:avLst/>
          </a:prstGeom>
          <a:solidFill>
            <a:srgbClr val="FF004F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Regularization</a:t>
            </a:r>
            <a:endParaRPr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0" name="Google Shape;220;p24"/>
          <p:cNvSpPr txBox="1"/>
          <p:nvPr/>
        </p:nvSpPr>
        <p:spPr>
          <a:xfrm>
            <a:off x="0" y="4810500"/>
            <a:ext cx="70824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10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b="0" i="0" lang="ko" sz="75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Geoffrey Hinton, Simon Osindero, Yee-Whye Teh, “A fast learning algorithm for deep belief nets”</a:t>
            </a:r>
            <a:endParaRPr b="0" i="0" sz="7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4"/>
          <p:cNvSpPr txBox="1"/>
          <p:nvPr/>
        </p:nvSpPr>
        <p:spPr>
          <a:xfrm>
            <a:off x="490500" y="4147500"/>
            <a:ext cx="8163000" cy="84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ko" sz="19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 Neural Network를 잘 학습시킬 수 있는 방법 제시</a:t>
            </a:r>
            <a:endParaRPr b="0" i="0" sz="19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22" name="Google Shape;22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69413" y="1170125"/>
            <a:ext cx="5805174" cy="290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0" y="4810500"/>
            <a:ext cx="70824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10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b="0" i="0" lang="ko" sz="75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Geoffrey Hinton, Simon Osindero, Yee-Whye Teh, “A fast learning algorithm for deep belief nets”</a:t>
            </a:r>
            <a:endParaRPr b="0" i="0" sz="7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2686" y="1017725"/>
            <a:ext cx="6338624" cy="2855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5"/>
          <p:cNvSpPr txBox="1"/>
          <p:nvPr/>
        </p:nvSpPr>
        <p:spPr>
          <a:xfrm>
            <a:off x="642900" y="4054775"/>
            <a:ext cx="8163000" cy="10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Verdana"/>
              <a:buChar char="●"/>
            </a:pPr>
            <a:r>
              <a:rPr b="0" i="0" lang="ko" sz="16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Restricted Boltzmann machine (RBM) 을 이용한 weight 초기화</a:t>
            </a:r>
            <a:endParaRPr b="0" i="0" sz="16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Verdana"/>
              <a:buChar char="●"/>
            </a:pPr>
            <a:r>
              <a:rPr b="0" i="0" lang="ko" sz="16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위 방법으로 모델을 잘 학습할 수 있음을 증명, 이후 다양한 초기화 방법 등장</a:t>
            </a:r>
            <a:endParaRPr b="0" i="0" sz="16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908775" y="956825"/>
            <a:ext cx="70251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Starting point를 어디로 잡을지의 문제</a:t>
            </a:r>
            <a:endParaRPr b="1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37" name="Google Shape;23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1450" y="1572450"/>
            <a:ext cx="4379100" cy="316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3218000" y="1641475"/>
            <a:ext cx="1428000" cy="27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6"/>
          <p:cNvSpPr/>
          <p:nvPr/>
        </p:nvSpPr>
        <p:spPr>
          <a:xfrm>
            <a:off x="3603550" y="4457025"/>
            <a:ext cx="1428000" cy="27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우리가 찾는 W</a:t>
            </a:r>
            <a:endParaRPr b="0" i="0" sz="1400" u="none" cap="none" strike="noStrike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6"/>
          <p:cNvSpPr/>
          <p:nvPr/>
        </p:nvSpPr>
        <p:spPr>
          <a:xfrm>
            <a:off x="6380550" y="4252450"/>
            <a:ext cx="385500" cy="27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6"/>
          <p:cNvSpPr/>
          <p:nvPr/>
        </p:nvSpPr>
        <p:spPr>
          <a:xfrm>
            <a:off x="4834175" y="3975550"/>
            <a:ext cx="2822700" cy="27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이 W를 어떻게 찾을 수 있을까?</a:t>
            </a:r>
            <a:endParaRPr b="0" i="0" sz="1200" u="none" cap="none" strike="noStrike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47" name="Google Shape;24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8588" y="941525"/>
            <a:ext cx="5486831" cy="41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53" name="Google Shape;25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49825" y="1017725"/>
            <a:ext cx="564435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59" name="Google Shape;25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5363" y="1126725"/>
            <a:ext cx="7313274" cy="337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Dataset and batch size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9" name="Google Shape;6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675" y="1646663"/>
            <a:ext cx="4452501" cy="250044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 txBox="1"/>
          <p:nvPr/>
        </p:nvSpPr>
        <p:spPr>
          <a:xfrm>
            <a:off x="908775" y="956825"/>
            <a:ext cx="70251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sng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모델은 큰 데이터셋을 어떻게 학습할까?</a:t>
            </a:r>
            <a:endParaRPr b="1" i="0" sz="1400" u="sng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7400" y="1646663"/>
            <a:ext cx="4450400" cy="250042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3"/>
          <p:cNvSpPr txBox="1"/>
          <p:nvPr/>
        </p:nvSpPr>
        <p:spPr>
          <a:xfrm>
            <a:off x="1025775" y="4285225"/>
            <a:ext cx="70251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하드웨어의 한계 때문에 모든 데이터를 한번에 올리기 힘든 단점 존재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데이터를 나눠서 모델에 학습시키는 mini-batch 방식으로 학습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65" name="Google Shape;26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170125"/>
            <a:ext cx="8436800" cy="33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71" name="Google Shape;27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171475"/>
            <a:ext cx="8578301" cy="323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Xavier 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77" name="Google Shape;27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8839199" cy="3215888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2"/>
          <p:cNvSpPr txBox="1"/>
          <p:nvPr/>
        </p:nvSpPr>
        <p:spPr>
          <a:xfrm>
            <a:off x="0" y="4810500"/>
            <a:ext cx="70824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10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b="0" i="0" lang="ko" sz="75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Glorot, Bengio, “Understanding the Difficulty of Training Deep Feedforward Neural Networks”</a:t>
            </a:r>
            <a:endParaRPr b="0" i="0" sz="7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Xavier 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84" name="Google Shape;28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5013" y="1028825"/>
            <a:ext cx="786638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Xavier 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90" name="Google Shape;29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7425" y="1017725"/>
            <a:ext cx="5689142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4"/>
          <p:cNvSpPr txBox="1"/>
          <p:nvPr/>
        </p:nvSpPr>
        <p:spPr>
          <a:xfrm>
            <a:off x="0" y="4810500"/>
            <a:ext cx="70824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10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b="0" i="0" lang="ko" sz="75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Stanford CS231n</a:t>
            </a:r>
            <a:endParaRPr b="0" i="0" sz="7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Xavier 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97" name="Google Shape;297;p35"/>
          <p:cNvSpPr txBox="1"/>
          <p:nvPr/>
        </p:nvSpPr>
        <p:spPr>
          <a:xfrm>
            <a:off x="0" y="4810500"/>
            <a:ext cx="70824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10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b="0" i="0" lang="ko" sz="75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Stanford CS231n</a:t>
            </a:r>
            <a:endParaRPr b="0" i="0" sz="7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8" name="Google Shape;29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307600"/>
            <a:ext cx="4067342" cy="264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79050" y="1307588"/>
            <a:ext cx="4450151" cy="2885474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5"/>
          <p:cNvSpPr txBox="1"/>
          <p:nvPr/>
        </p:nvSpPr>
        <p:spPr>
          <a:xfrm>
            <a:off x="4941600" y="3866325"/>
            <a:ext cx="3463200" cy="33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" sz="1000" u="none" cap="none" strike="noStrike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Activation이 점점 0으로 수렴</a:t>
            </a:r>
            <a:endParaRPr b="0" i="0" sz="1000" u="none" cap="none" strike="noStrike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He 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6" name="Google Shape;306;p36"/>
          <p:cNvSpPr txBox="1"/>
          <p:nvPr/>
        </p:nvSpPr>
        <p:spPr>
          <a:xfrm>
            <a:off x="0" y="4810500"/>
            <a:ext cx="70824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10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b="0" i="0" lang="ko" sz="75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Kaiming He, “Delving Deep into Rectifiers: Surpassing Human-Level Performance on ImageNet Classification”</a:t>
            </a:r>
            <a:endParaRPr b="0" i="0" sz="7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" name="Google Shape;30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0075" y="1170125"/>
            <a:ext cx="6423849" cy="348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He Initialization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3" name="Google Shape;313;p37"/>
          <p:cNvSpPr txBox="1"/>
          <p:nvPr/>
        </p:nvSpPr>
        <p:spPr>
          <a:xfrm>
            <a:off x="0" y="4810500"/>
            <a:ext cx="70824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10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b="0" i="0" lang="ko" sz="75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Kaiming He, “Delving Deep into Rectifiers: Surpassing Human-Level Performance on ImageNet Classification”</a:t>
            </a:r>
            <a:endParaRPr b="0" i="0" sz="7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4" name="Google Shape;31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5000" y="1093925"/>
            <a:ext cx="5513994" cy="348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g1e2ece78b5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2813" y="152400"/>
            <a:ext cx="499837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Regularization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25" name="Google Shape;32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225" y="1086088"/>
            <a:ext cx="8337549" cy="3503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Dataset and batch size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8" name="Google Shape;7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604650"/>
            <a:ext cx="8839201" cy="239140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4"/>
          <p:cNvSpPr/>
          <p:nvPr/>
        </p:nvSpPr>
        <p:spPr>
          <a:xfrm>
            <a:off x="3108300" y="1604750"/>
            <a:ext cx="5883300" cy="2391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4572000" y="3996050"/>
            <a:ext cx="32805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거의 유사하다.</a:t>
            </a:r>
            <a:endParaRPr b="0" i="0" sz="1400" u="none" cap="none" strike="noStrike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Regularization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1" name="Google Shape;331;p39"/>
          <p:cNvSpPr txBox="1"/>
          <p:nvPr/>
        </p:nvSpPr>
        <p:spPr>
          <a:xfrm>
            <a:off x="1631925" y="1226925"/>
            <a:ext cx="4075800" cy="3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700"/>
              <a:buFont typeface="Verdana"/>
              <a:buChar char="●"/>
            </a:pPr>
            <a:r>
              <a:rPr b="0" i="0" lang="ko" sz="1700" u="none" cap="none" strike="noStrike">
                <a:solidFill>
                  <a:srgbClr val="6D9EEB"/>
                </a:solidFill>
                <a:latin typeface="Verdana"/>
                <a:ea typeface="Verdana"/>
                <a:cs typeface="Verdana"/>
                <a:sym typeface="Verdana"/>
              </a:rPr>
              <a:t>Batch Normalization</a:t>
            </a:r>
            <a:endParaRPr b="0" i="0" sz="1700" u="none" cap="none" strike="noStrike">
              <a:solidFill>
                <a:srgbClr val="6D9EE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Verdana"/>
              <a:buChar char="●"/>
            </a:pPr>
            <a:r>
              <a:rPr b="0" i="0" lang="ko" sz="17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Weight Decay</a:t>
            </a:r>
            <a:endParaRPr b="0" i="0" sz="17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Verdana"/>
              <a:buChar char="●"/>
            </a:pPr>
            <a:r>
              <a:rPr b="0" i="0" lang="ko" sz="17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Early Stopping</a:t>
            </a:r>
            <a:endParaRPr b="0" i="0" sz="17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700"/>
              <a:buFont typeface="Verdana"/>
              <a:buChar char="●"/>
            </a:pPr>
            <a:r>
              <a:rPr b="0" i="0" lang="ko" sz="1700" u="none" cap="none" strike="noStrike">
                <a:solidFill>
                  <a:srgbClr val="6D9EEB"/>
                </a:solidFill>
                <a:latin typeface="Verdana"/>
                <a:ea typeface="Verdana"/>
                <a:cs typeface="Verdana"/>
                <a:sym typeface="Verdana"/>
              </a:rPr>
              <a:t>Data Augmentation</a:t>
            </a:r>
            <a:endParaRPr b="0" i="0" sz="1700" u="none" cap="none" strike="noStrike">
              <a:solidFill>
                <a:srgbClr val="6D9EE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700"/>
              <a:buFont typeface="Verdana"/>
              <a:buChar char="●"/>
            </a:pPr>
            <a:r>
              <a:rPr b="0" i="0" lang="ko" sz="1700" u="none" cap="none" strike="noStrike">
                <a:solidFill>
                  <a:srgbClr val="6D9EEB"/>
                </a:solidFill>
                <a:latin typeface="Verdana"/>
                <a:ea typeface="Verdana"/>
                <a:cs typeface="Verdana"/>
                <a:sym typeface="Verdana"/>
              </a:rPr>
              <a:t>Dropout</a:t>
            </a:r>
            <a:endParaRPr b="0" i="0" sz="1700" u="none" cap="none" strike="noStrike">
              <a:solidFill>
                <a:srgbClr val="6D9EE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Verdana"/>
              <a:buChar char="●"/>
            </a:pPr>
            <a:r>
              <a:rPr b="0" i="0" lang="ko" sz="17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Ensemble</a:t>
            </a:r>
            <a:endParaRPr b="0" i="0" sz="17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Batch Normalization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37" name="Google Shape;33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6213" y="1173500"/>
            <a:ext cx="7291575" cy="360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Batch Normalization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43" name="Google Shape;34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3925" y="1017725"/>
            <a:ext cx="637614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201" y="1595150"/>
            <a:ext cx="7909549" cy="318195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Batch Normalization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0" name="Google Shape;350;p42"/>
          <p:cNvSpPr txBox="1"/>
          <p:nvPr/>
        </p:nvSpPr>
        <p:spPr>
          <a:xfrm>
            <a:off x="1059450" y="942350"/>
            <a:ext cx="70251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각 Batch data를 Normalize 후 Scale and Shfit</a:t>
            </a:r>
            <a:endParaRPr b="1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1" name="Google Shape;351;p42"/>
          <p:cNvSpPr/>
          <p:nvPr/>
        </p:nvSpPr>
        <p:spPr>
          <a:xfrm>
            <a:off x="6380550" y="2387275"/>
            <a:ext cx="1953300" cy="911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Batch Normalization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57" name="Google Shape;357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663" y="1047125"/>
            <a:ext cx="7840665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Batch Normalization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3" name="Google Shape;363;p44"/>
          <p:cNvSpPr txBox="1"/>
          <p:nvPr/>
        </p:nvSpPr>
        <p:spPr>
          <a:xfrm>
            <a:off x="0" y="4800000"/>
            <a:ext cx="82800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Ioffe et. al., Batch Normalization: Accelerating Deep Network Training by Reducing Internal Covariate Shift (2015)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4" name="Google Shape;364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0098" y="1595150"/>
            <a:ext cx="4769150" cy="285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9675" y="1352600"/>
            <a:ext cx="1741525" cy="269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4"/>
          <p:cNvSpPr txBox="1"/>
          <p:nvPr/>
        </p:nvSpPr>
        <p:spPr>
          <a:xfrm>
            <a:off x="1059450" y="942350"/>
            <a:ext cx="70251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Layer와 Activation 사이에 위치</a:t>
            </a:r>
            <a:endParaRPr b="1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7" name="Google Shape;367;p44"/>
          <p:cNvSpPr/>
          <p:nvPr/>
        </p:nvSpPr>
        <p:spPr>
          <a:xfrm>
            <a:off x="2806850" y="2973250"/>
            <a:ext cx="1685700" cy="26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44"/>
          <p:cNvSpPr txBox="1"/>
          <p:nvPr/>
        </p:nvSpPr>
        <p:spPr>
          <a:xfrm>
            <a:off x="798641" y="3856954"/>
            <a:ext cx="16857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Inputs</a:t>
            </a:r>
            <a:endParaRPr b="1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Regularization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74" name="Google Shape;374;p45"/>
          <p:cNvSpPr txBox="1"/>
          <p:nvPr/>
        </p:nvSpPr>
        <p:spPr>
          <a:xfrm>
            <a:off x="1631925" y="1226925"/>
            <a:ext cx="6376200" cy="3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Verdana"/>
              <a:buChar char="●"/>
            </a:pPr>
            <a:r>
              <a:rPr b="0" i="0" lang="ko" sz="17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초기화 의존도가 낮아짐</a:t>
            </a:r>
            <a:endParaRPr b="0" i="0" sz="17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Verdana"/>
              <a:buChar char="●"/>
            </a:pPr>
            <a:r>
              <a:rPr b="0" i="0" lang="ko" sz="17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Weight가 layer들을 지나도 살아 있다.</a:t>
            </a:r>
            <a:endParaRPr b="0" i="0" sz="1700" u="none" cap="none" strike="noStrike">
              <a:solidFill>
                <a:srgbClr val="0000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Verdana"/>
              <a:buChar char="●"/>
            </a:pPr>
            <a:r>
              <a:rPr b="0" i="0" lang="ko" sz="17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정규화 효과</a:t>
            </a:r>
            <a:endParaRPr b="0" i="0" sz="17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Verdana"/>
              <a:buChar char="○"/>
            </a:pPr>
            <a:r>
              <a:rPr b="0" i="0" lang="ko" sz="17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Mini-batch data의 distribution을 이용해 정규화</a:t>
            </a:r>
            <a:endParaRPr b="0" i="0" sz="17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Verdana"/>
              <a:buChar char="○"/>
            </a:pPr>
            <a:r>
              <a:rPr b="0" i="0" lang="ko" sz="17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batch의 구성에 따라서 입력 값이 stochastic 해진다.</a:t>
            </a:r>
            <a:endParaRPr b="0" i="0" sz="17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655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Verdana"/>
              <a:buChar char="○"/>
            </a:pPr>
            <a:r>
              <a:rPr b="0" i="0" lang="ko" sz="17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입력 값이 더 이상 deterministic하지 않다.</a:t>
            </a:r>
            <a:endParaRPr b="0" i="0" sz="17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75" name="Google Shape;375;p45"/>
          <p:cNvSpPr/>
          <p:nvPr/>
        </p:nvSpPr>
        <p:spPr>
          <a:xfrm>
            <a:off x="6069475" y="1287700"/>
            <a:ext cx="224400" cy="933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45"/>
          <p:cNvSpPr txBox="1"/>
          <p:nvPr/>
        </p:nvSpPr>
        <p:spPr>
          <a:xfrm>
            <a:off x="6220900" y="1435734"/>
            <a:ext cx="18663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ko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학습이 잘된다.</a:t>
            </a:r>
            <a:endParaRPr b="1" i="0" sz="16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Weight decay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82" name="Google Shape;38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6263" y="1017725"/>
            <a:ext cx="741147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Weight decay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88" name="Google Shape;388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5750" y="1112013"/>
            <a:ext cx="5905426" cy="181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8550" y="3021500"/>
            <a:ext cx="5899812" cy="181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Weight decay - l2 example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95" name="Google Shape;39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838" y="1306300"/>
            <a:ext cx="6748324" cy="3402149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8"/>
          <p:cNvSpPr/>
          <p:nvPr/>
        </p:nvSpPr>
        <p:spPr>
          <a:xfrm>
            <a:off x="5606475" y="1381725"/>
            <a:ext cx="2134200" cy="1222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48"/>
          <p:cNvSpPr txBox="1"/>
          <p:nvPr/>
        </p:nvSpPr>
        <p:spPr>
          <a:xfrm>
            <a:off x="5687500" y="2654912"/>
            <a:ext cx="2322600" cy="14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Char char="●"/>
            </a:pPr>
            <a:r>
              <a:rPr b="1" i="0" lang="ko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Weight update 시</a:t>
            </a:r>
            <a:br>
              <a:rPr b="1" i="0" lang="ko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ko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Decay 적용</a:t>
            </a:r>
            <a:endParaRPr b="1" i="0" sz="16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0" y="4833600"/>
            <a:ext cx="64791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ko" sz="900" u="sng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https://github.com/ilguyi/optimizers.numpy</a:t>
            </a:r>
            <a:endParaRPr b="0" i="0" sz="900" u="sng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87" name="Google Shape;8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4013" y="1093925"/>
            <a:ext cx="7135973" cy="351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g1e2ece78b52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23" y="586850"/>
            <a:ext cx="4100774" cy="396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g1e2ece78b52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0950" y="586850"/>
            <a:ext cx="4016769" cy="396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Early Stopping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09" name="Google Shape;409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3875" y="1196188"/>
            <a:ext cx="6871999" cy="275112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9"/>
          <p:cNvSpPr txBox="1"/>
          <p:nvPr/>
        </p:nvSpPr>
        <p:spPr>
          <a:xfrm>
            <a:off x="622200" y="3947325"/>
            <a:ext cx="78996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Test(Validate) loss와 train loss가 차이가 나는 지점이 overfitting이 발생하는 지점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학습을 종료하는 방법도 있지만, 그 순간 모델을 저장하는 방법을 많이 쓴다.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7525" y="1017725"/>
            <a:ext cx="8344449" cy="3742131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Data Augmentation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Data Augmentation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22" name="Google Shape;422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7063" y="1177375"/>
            <a:ext cx="7899626" cy="30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775" y="1017725"/>
            <a:ext cx="8344451" cy="369660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Data Augmentation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Data Augmentation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34" name="Google Shape;434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275" y="1184200"/>
            <a:ext cx="7689451" cy="347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675" y="1017725"/>
            <a:ext cx="8344451" cy="381531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Data Augmentation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Ensemble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46" name="Google Shape;44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7113" y="1017724"/>
            <a:ext cx="3769775" cy="28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55"/>
          <p:cNvSpPr txBox="1"/>
          <p:nvPr/>
        </p:nvSpPr>
        <p:spPr>
          <a:xfrm>
            <a:off x="622200" y="4023525"/>
            <a:ext cx="78996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단순한 여러 모델을 합쳐 정확도 높이는 방법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각 모델의 결과 중 다수 결과를 Output으로 결정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Dropout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53" name="Google Shape;453;p56"/>
          <p:cNvPicPr preferRelativeResize="0"/>
          <p:nvPr/>
        </p:nvPicPr>
        <p:blipFill rotWithShape="1">
          <a:blip r:embed="rId3">
            <a:alphaModFix/>
          </a:blip>
          <a:srcRect b="24601" l="0" r="0" t="0"/>
          <a:stretch/>
        </p:blipFill>
        <p:spPr>
          <a:xfrm>
            <a:off x="1619075" y="1551125"/>
            <a:ext cx="5905876" cy="2505325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56"/>
          <p:cNvSpPr txBox="1"/>
          <p:nvPr/>
        </p:nvSpPr>
        <p:spPr>
          <a:xfrm>
            <a:off x="622200" y="4023525"/>
            <a:ext cx="78996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매 Batch 마다 랜덤하게 출력을 0으로 만들어 학습을 누락시킨다.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모든 파라미터를 공유하며, 하나의 모델이지만 작은 여러 네트워크가 있는 효과를 발휘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55" name="Google Shape;455;p56"/>
          <p:cNvSpPr txBox="1"/>
          <p:nvPr/>
        </p:nvSpPr>
        <p:spPr>
          <a:xfrm>
            <a:off x="622200" y="898325"/>
            <a:ext cx="78996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sng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“큰 네트워크를 일종의 Sub network로 구성해 정규화를 진행”</a:t>
            </a:r>
            <a:endParaRPr b="1" i="0" sz="1400" u="sng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56" name="Google Shape;456;p56"/>
          <p:cNvSpPr txBox="1"/>
          <p:nvPr/>
        </p:nvSpPr>
        <p:spPr>
          <a:xfrm>
            <a:off x="0" y="4810500"/>
            <a:ext cx="70824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10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b="0" i="0" lang="ko" sz="75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Srivastava et al, “Dropout: A simple way to prevent neural networks from overfitting”</a:t>
            </a:r>
            <a:endParaRPr b="0" i="0" sz="7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Dropout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62" name="Google Shape;462;p57"/>
          <p:cNvSpPr txBox="1"/>
          <p:nvPr/>
        </p:nvSpPr>
        <p:spPr>
          <a:xfrm>
            <a:off x="0" y="4845000"/>
            <a:ext cx="76596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" sz="10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Goodfellow, Ian, Yoshua Bengio, and Aaron Courville. </a:t>
            </a:r>
            <a:r>
              <a:rPr b="0" i="1" lang="ko" sz="10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Deep learning</a:t>
            </a:r>
            <a:r>
              <a:rPr b="0" i="0" lang="ko" sz="10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MIT press, 2016.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3" name="Google Shape;463;p57"/>
          <p:cNvPicPr preferRelativeResize="0"/>
          <p:nvPr/>
        </p:nvPicPr>
        <p:blipFill rotWithShape="1">
          <a:blip r:embed="rId3">
            <a:alphaModFix/>
          </a:blip>
          <a:srcRect b="0" l="0" r="45854" t="0"/>
          <a:stretch/>
        </p:blipFill>
        <p:spPr>
          <a:xfrm>
            <a:off x="453425" y="1039038"/>
            <a:ext cx="3655599" cy="378465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57"/>
          <p:cNvSpPr txBox="1"/>
          <p:nvPr/>
        </p:nvSpPr>
        <p:spPr>
          <a:xfrm>
            <a:off x="4572000" y="1099600"/>
            <a:ext cx="3949800" cy="35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Base network의 Subset을 옆과 같이 볼수 있다.</a:t>
            </a:r>
            <a:b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Dropout 동작 방식 - Training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○"/>
            </a:pPr>
            <a:r>
              <a:rPr b="0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Dropout layer가 있는 곳의 출력단에 일정 확률로 0를 곱함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0" y="4833600"/>
            <a:ext cx="64791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ko" sz="900" u="sng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https://github.com/ilguyi/optimizers.numpy</a:t>
            </a:r>
            <a:endParaRPr b="0" i="0" sz="900" u="sng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908775" y="956825"/>
            <a:ext cx="70251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Learning rate에 따라서 모델의 학습 결과가 달라진다.</a:t>
            </a:r>
            <a:endParaRPr b="1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5" name="Google Shape;9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20535" y="3006991"/>
            <a:ext cx="2652926" cy="165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5437" y="2970000"/>
            <a:ext cx="2726626" cy="145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21938" y="2970000"/>
            <a:ext cx="2776626" cy="1494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138663" y="1603707"/>
            <a:ext cx="2565323" cy="11204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6"/>
          <p:cNvSpPr txBox="1"/>
          <p:nvPr/>
        </p:nvSpPr>
        <p:spPr>
          <a:xfrm>
            <a:off x="1167700" y="2724150"/>
            <a:ext cx="10821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Too Low</a:t>
            </a:r>
            <a:endParaRPr b="0" i="0" sz="1400" u="none" cap="none" strike="noStrike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3880275" y="2724150"/>
            <a:ext cx="10821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Proper</a:t>
            </a:r>
            <a:endParaRPr b="0" i="0" sz="1400" u="none" cap="none" strike="noStrike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6926350" y="2724150"/>
            <a:ext cx="10821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Too High</a:t>
            </a:r>
            <a:endParaRPr b="0" i="0" sz="1400" u="none" cap="none" strike="noStrike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Dropout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70" name="Google Shape;470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3013" y="1093925"/>
            <a:ext cx="501797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1350" y="1061125"/>
            <a:ext cx="8344449" cy="3749303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Dropout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참고자료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82" name="Google Shape;482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Verdana"/>
              <a:buChar char="-"/>
            </a:pPr>
            <a:r>
              <a:rPr lang="ko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밑바닥부터 시작하는 딥러닝 1, 2</a:t>
            </a:r>
            <a:br>
              <a:rPr lang="ko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ko" sz="1100" u="sng">
                <a:solidFill>
                  <a:schemeClr val="hlink"/>
                </a:solidFill>
                <a:hlinkClick r:id="rId3"/>
              </a:rPr>
              <a:t>http://www.yes24.com/Product/Goods/34970929?Acode=101</a:t>
            </a:r>
            <a:br>
              <a:rPr lang="ko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ko" sz="1100" u="sng">
                <a:solidFill>
                  <a:schemeClr val="hlink"/>
                </a:solidFill>
                <a:hlinkClick r:id="rId4"/>
              </a:rPr>
              <a:t>http://www.yes24.com/Product/Goods/72173703</a:t>
            </a:r>
            <a:endParaRPr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Verdana"/>
              <a:buChar char="-"/>
            </a:pPr>
            <a:r>
              <a:rPr lang="ko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모두를 위한 딥러닝 시즌2 </a:t>
            </a:r>
            <a:br>
              <a:rPr lang="ko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ko" sz="1100" u="sng">
                <a:solidFill>
                  <a:schemeClr val="hlink"/>
                </a:solidFill>
                <a:hlinkClick r:id="rId5"/>
              </a:rPr>
              <a:t>https://www.edwith.org/boostcourse-dl-tensorflow/joinLectures/22150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Verdana"/>
              <a:buChar char="-"/>
            </a:pPr>
            <a:r>
              <a:rPr lang="ko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모두의 연구소 이일구, 윤성진님(CRAS Lab) 강의 자료</a:t>
            </a:r>
            <a:br>
              <a:rPr lang="ko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ko" sz="1100" u="sng">
                <a:solidFill>
                  <a:schemeClr val="hlink"/>
                </a:solidFill>
                <a:hlinkClick r:id="rId6"/>
              </a:rPr>
              <a:t>https://github.com/ilguyi</a:t>
            </a:r>
            <a:endParaRPr sz="1100" u="sng">
              <a:solidFill>
                <a:schemeClr val="hlink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SGD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7" name="Google Shape;10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3250" y="1869351"/>
            <a:ext cx="6957501" cy="296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7"/>
          <p:cNvSpPr txBox="1"/>
          <p:nvPr/>
        </p:nvSpPr>
        <p:spPr>
          <a:xfrm>
            <a:off x="908775" y="956825"/>
            <a:ext cx="70251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SGD는 Gradient에만 의존해 최적화</a:t>
            </a:r>
            <a:endParaRPr b="1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SGD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4" name="Google Shape;114;p8"/>
          <p:cNvSpPr txBox="1"/>
          <p:nvPr/>
        </p:nvSpPr>
        <p:spPr>
          <a:xfrm>
            <a:off x="908775" y="956825"/>
            <a:ext cx="70251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Saddle Point 나 Local Minima에서 잘 탈출하지 못함</a:t>
            </a:r>
            <a:endParaRPr b="1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15" name="Google Shape;115;p8"/>
          <p:cNvPicPr preferRelativeResize="0"/>
          <p:nvPr/>
        </p:nvPicPr>
        <p:blipFill rotWithShape="1">
          <a:blip r:embed="rId3">
            <a:alphaModFix/>
          </a:blip>
          <a:srcRect b="0" l="0" r="0" t="8825"/>
          <a:stretch/>
        </p:blipFill>
        <p:spPr>
          <a:xfrm>
            <a:off x="537250" y="1894575"/>
            <a:ext cx="3775974" cy="294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39481" y="1609625"/>
            <a:ext cx="3416190" cy="32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775" y="1155325"/>
            <a:ext cx="8344450" cy="359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Verdana"/>
                <a:ea typeface="Verdana"/>
                <a:cs typeface="Verdana"/>
                <a:sym typeface="Verdana"/>
              </a:rPr>
              <a:t>Optimizer - SGD + Momentum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